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68" r:id="rId2"/>
    <p:sldId id="257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</p:sldIdLst>
  <p:sldSz cx="12192000" cy="6858000"/>
  <p:notesSz cx="12192000" cy="6858000"/>
  <p:custDataLst>
    <p:tags r:id="rId14"/>
  </p:custData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96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769"/>
  </p:normalViewPr>
  <p:slideViewPr>
    <p:cSldViewPr showGuides="1">
      <p:cViewPr varScale="1">
        <p:scale>
          <a:sx n="106" d="100"/>
          <a:sy n="106" d="100"/>
        </p:scale>
        <p:origin x="792" y="184"/>
      </p:cViewPr>
      <p:guideLst>
        <p:guide orient="horz" pos="2896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6905979" y="0"/>
            <a:ext cx="52832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6905979" y="6513910"/>
            <a:ext cx="52832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800" b="1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523DD-B2FB-4F7E-A141-558C8FD3EF9C}" type="datetimeFigureOut">
              <a:rPr lang="zh-CN" altLang="en-US" smtClean="0"/>
              <a:t>2023/5/25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0ED574-E1AC-49FA-B027-A51DFADB953F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3429000"/>
            <a:ext cx="12192000" cy="34290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0" y="3429000"/>
                </a:moveTo>
                <a:lnTo>
                  <a:pt x="12192000" y="3429000"/>
                </a:lnTo>
                <a:lnTo>
                  <a:pt x="12192000" y="0"/>
                </a:lnTo>
                <a:lnTo>
                  <a:pt x="0" y="0"/>
                </a:lnTo>
                <a:lnTo>
                  <a:pt x="0" y="3429000"/>
                </a:lnTo>
                <a:close/>
              </a:path>
            </a:pathLst>
          </a:custGeom>
          <a:solidFill>
            <a:srgbClr val="B3030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0" y="0"/>
            <a:ext cx="12192000" cy="3429000"/>
          </a:xfrm>
          <a:custGeom>
            <a:avLst/>
            <a:gdLst/>
            <a:ahLst/>
            <a:cxnLst/>
            <a:rect l="l" t="t" r="r" b="b"/>
            <a:pathLst>
              <a:path w="12192000" h="3429000">
                <a:moveTo>
                  <a:pt x="0" y="0"/>
                </a:moveTo>
                <a:lnTo>
                  <a:pt x="12192000" y="0"/>
                </a:lnTo>
                <a:lnTo>
                  <a:pt x="12192000" y="3429000"/>
                </a:lnTo>
                <a:lnTo>
                  <a:pt x="0" y="3429000"/>
                </a:lnTo>
                <a:lnTo>
                  <a:pt x="0" y="0"/>
                </a:lnTo>
                <a:close/>
              </a:path>
            </a:pathLst>
          </a:custGeom>
          <a:solidFill>
            <a:srgbClr val="0234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18770" y="250545"/>
            <a:ext cx="11554460" cy="620013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0" y="71627"/>
            <a:ext cx="1395984" cy="12771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501279" y="468134"/>
            <a:ext cx="6063932" cy="39202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0018776" y="132587"/>
            <a:ext cx="2122931" cy="112014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281683" y="1248155"/>
            <a:ext cx="4075429" cy="4914900"/>
          </a:xfrm>
          <a:custGeom>
            <a:avLst/>
            <a:gdLst/>
            <a:ahLst/>
            <a:cxnLst/>
            <a:rect l="l" t="t" r="r" b="b"/>
            <a:pathLst>
              <a:path w="4075429" h="4914900">
                <a:moveTo>
                  <a:pt x="0" y="0"/>
                </a:moveTo>
                <a:lnTo>
                  <a:pt x="4075176" y="0"/>
                </a:lnTo>
                <a:lnTo>
                  <a:pt x="4075176" y="4914900"/>
                </a:lnTo>
                <a:lnTo>
                  <a:pt x="0" y="49149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275080" y="1242060"/>
            <a:ext cx="4087495" cy="4927600"/>
          </a:xfrm>
          <a:custGeom>
            <a:avLst/>
            <a:gdLst/>
            <a:ahLst/>
            <a:cxnLst/>
            <a:rect l="l" t="t" r="r" b="b"/>
            <a:pathLst>
              <a:path w="4087495" h="4927600">
                <a:moveTo>
                  <a:pt x="4087495" y="4927600"/>
                </a:moveTo>
                <a:lnTo>
                  <a:pt x="0" y="4927600"/>
                </a:lnTo>
                <a:lnTo>
                  <a:pt x="0" y="0"/>
                </a:lnTo>
                <a:lnTo>
                  <a:pt x="4087495" y="0"/>
                </a:lnTo>
                <a:lnTo>
                  <a:pt x="4087495" y="6349"/>
                </a:lnTo>
                <a:lnTo>
                  <a:pt x="12700" y="6349"/>
                </a:lnTo>
                <a:lnTo>
                  <a:pt x="6350" y="12699"/>
                </a:lnTo>
                <a:lnTo>
                  <a:pt x="12700" y="12699"/>
                </a:lnTo>
                <a:lnTo>
                  <a:pt x="12700" y="4914900"/>
                </a:lnTo>
                <a:lnTo>
                  <a:pt x="6350" y="4914900"/>
                </a:lnTo>
                <a:lnTo>
                  <a:pt x="12700" y="4921250"/>
                </a:lnTo>
                <a:lnTo>
                  <a:pt x="4087495" y="4921250"/>
                </a:lnTo>
                <a:lnTo>
                  <a:pt x="4087495" y="4927600"/>
                </a:lnTo>
                <a:close/>
              </a:path>
              <a:path w="4087495" h="4927600">
                <a:moveTo>
                  <a:pt x="12700" y="12699"/>
                </a:moveTo>
                <a:lnTo>
                  <a:pt x="6350" y="12699"/>
                </a:lnTo>
                <a:lnTo>
                  <a:pt x="12700" y="6349"/>
                </a:lnTo>
                <a:lnTo>
                  <a:pt x="12700" y="12699"/>
                </a:lnTo>
                <a:close/>
              </a:path>
              <a:path w="4087495" h="4927600">
                <a:moveTo>
                  <a:pt x="4074795" y="12699"/>
                </a:moveTo>
                <a:lnTo>
                  <a:pt x="12700" y="12699"/>
                </a:lnTo>
                <a:lnTo>
                  <a:pt x="12700" y="6349"/>
                </a:lnTo>
                <a:lnTo>
                  <a:pt x="4074795" y="6349"/>
                </a:lnTo>
                <a:lnTo>
                  <a:pt x="4074795" y="12699"/>
                </a:lnTo>
                <a:close/>
              </a:path>
              <a:path w="4087495" h="4927600">
                <a:moveTo>
                  <a:pt x="4074795" y="4921250"/>
                </a:moveTo>
                <a:lnTo>
                  <a:pt x="4074795" y="6349"/>
                </a:lnTo>
                <a:lnTo>
                  <a:pt x="4081145" y="12699"/>
                </a:lnTo>
                <a:lnTo>
                  <a:pt x="4087495" y="12699"/>
                </a:lnTo>
                <a:lnTo>
                  <a:pt x="4087495" y="4914900"/>
                </a:lnTo>
                <a:lnTo>
                  <a:pt x="4081145" y="4914900"/>
                </a:lnTo>
                <a:lnTo>
                  <a:pt x="4074795" y="4921250"/>
                </a:lnTo>
                <a:close/>
              </a:path>
              <a:path w="4087495" h="4927600">
                <a:moveTo>
                  <a:pt x="4087495" y="12699"/>
                </a:moveTo>
                <a:lnTo>
                  <a:pt x="4081145" y="12699"/>
                </a:lnTo>
                <a:lnTo>
                  <a:pt x="4074795" y="6349"/>
                </a:lnTo>
                <a:lnTo>
                  <a:pt x="4087495" y="6349"/>
                </a:lnTo>
                <a:lnTo>
                  <a:pt x="4087495" y="12699"/>
                </a:lnTo>
                <a:close/>
              </a:path>
              <a:path w="4087495" h="4927600">
                <a:moveTo>
                  <a:pt x="12700" y="4921250"/>
                </a:moveTo>
                <a:lnTo>
                  <a:pt x="6350" y="4914900"/>
                </a:lnTo>
                <a:lnTo>
                  <a:pt x="12700" y="4914900"/>
                </a:lnTo>
                <a:lnTo>
                  <a:pt x="12700" y="4921250"/>
                </a:lnTo>
                <a:close/>
              </a:path>
              <a:path w="4087495" h="4927600">
                <a:moveTo>
                  <a:pt x="4074795" y="4921250"/>
                </a:moveTo>
                <a:lnTo>
                  <a:pt x="12700" y="4921250"/>
                </a:lnTo>
                <a:lnTo>
                  <a:pt x="12700" y="4914900"/>
                </a:lnTo>
                <a:lnTo>
                  <a:pt x="4074795" y="4914900"/>
                </a:lnTo>
                <a:lnTo>
                  <a:pt x="4074795" y="4921250"/>
                </a:lnTo>
                <a:close/>
              </a:path>
              <a:path w="4087495" h="4927600">
                <a:moveTo>
                  <a:pt x="4087495" y="4921250"/>
                </a:moveTo>
                <a:lnTo>
                  <a:pt x="4074795" y="4921250"/>
                </a:lnTo>
                <a:lnTo>
                  <a:pt x="4081145" y="4914900"/>
                </a:lnTo>
                <a:lnTo>
                  <a:pt x="4087495" y="4914900"/>
                </a:lnTo>
                <a:lnTo>
                  <a:pt x="4087495" y="49212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30297" y="985380"/>
            <a:ext cx="7331404" cy="171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800" b="1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560755" y="2835909"/>
            <a:ext cx="11070488" cy="33731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001F5F"/>
                </a:solidFill>
                <a:latin typeface="华文楷体" panose="02010600040101010101" charset="-122"/>
                <a:cs typeface="华文楷体" panose="02010600040101010101" charset="-122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5/25/23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6" Type="http://schemas.openxmlformats.org/officeDocument/2006/relationships/audio" Target="../media/audio1.wa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5" Type="http://schemas.openxmlformats.org/officeDocument/2006/relationships/image" Target="../media/image15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16.jpe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9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7.pn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5" Type="http://schemas.openxmlformats.org/officeDocument/2006/relationships/image" Target="../media/image11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13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5" Type="http://schemas.openxmlformats.org/officeDocument/2006/relationships/image" Target="../media/image7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0" y="-5080"/>
            <a:ext cx="12192000" cy="6868160"/>
            <a:chOff x="0" y="-8"/>
            <a:chExt cx="19200" cy="10816"/>
          </a:xfrm>
        </p:grpSpPr>
        <p:sp>
          <p:nvSpPr>
            <p:cNvPr id="5" name="矩形 4"/>
            <p:cNvSpPr/>
            <p:nvPr/>
          </p:nvSpPr>
          <p:spPr>
            <a:xfrm>
              <a:off x="3964" y="8"/>
              <a:ext cx="15236" cy="10800"/>
            </a:xfrm>
            <a:prstGeom prst="rect">
              <a:avLst/>
            </a:prstGeom>
            <a:solidFill>
              <a:srgbClr val="B303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0" y="-8"/>
              <a:ext cx="3964" cy="10800"/>
            </a:xfrm>
            <a:prstGeom prst="rect">
              <a:avLst/>
            </a:prstGeom>
            <a:solidFill>
              <a:srgbClr val="02347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endParaRPr>
            </a:p>
          </p:txBody>
        </p:sp>
      </p:grpSp>
      <p:sp>
        <p:nvSpPr>
          <p:cNvPr id="7" name="任意多边形: 形状 6"/>
          <p:cNvSpPr/>
          <p:nvPr/>
        </p:nvSpPr>
        <p:spPr>
          <a:xfrm>
            <a:off x="1302706" y="956791"/>
            <a:ext cx="9845457" cy="5386192"/>
          </a:xfrm>
          <a:custGeom>
            <a:avLst/>
            <a:gdLst>
              <a:gd name="connsiteX0" fmla="*/ 0 w 9845457"/>
              <a:gd name="connsiteY0" fmla="*/ 0 h 5386192"/>
              <a:gd name="connsiteX1" fmla="*/ 9845457 w 9845457"/>
              <a:gd name="connsiteY1" fmla="*/ 0 h 5386192"/>
              <a:gd name="connsiteX2" fmla="*/ 9845457 w 9845457"/>
              <a:gd name="connsiteY2" fmla="*/ 5386192 h 5386192"/>
              <a:gd name="connsiteX3" fmla="*/ 0 w 9845457"/>
              <a:gd name="connsiteY3" fmla="*/ 5386192 h 5386192"/>
              <a:gd name="connsiteX4" fmla="*/ 0 w 9845457"/>
              <a:gd name="connsiteY4" fmla="*/ 4578769 h 5386192"/>
              <a:gd name="connsiteX5" fmla="*/ 25638 w 9845457"/>
              <a:gd name="connsiteY5" fmla="*/ 4578769 h 5386192"/>
              <a:gd name="connsiteX6" fmla="*/ 25638 w 9845457"/>
              <a:gd name="connsiteY6" fmla="*/ 5360554 h 5386192"/>
              <a:gd name="connsiteX7" fmla="*/ 9819819 w 9845457"/>
              <a:gd name="connsiteY7" fmla="*/ 5360554 h 5386192"/>
              <a:gd name="connsiteX8" fmla="*/ 9819819 w 9845457"/>
              <a:gd name="connsiteY8" fmla="*/ 25638 h 5386192"/>
              <a:gd name="connsiteX9" fmla="*/ 25638 w 9845457"/>
              <a:gd name="connsiteY9" fmla="*/ 25638 h 5386192"/>
              <a:gd name="connsiteX10" fmla="*/ 25638 w 9845457"/>
              <a:gd name="connsiteY10" fmla="*/ 892831 h 5386192"/>
              <a:gd name="connsiteX11" fmla="*/ 0 w 9845457"/>
              <a:gd name="connsiteY11" fmla="*/ 892831 h 53861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845457" h="5386192">
                <a:moveTo>
                  <a:pt x="0" y="0"/>
                </a:moveTo>
                <a:lnTo>
                  <a:pt x="9845457" y="0"/>
                </a:lnTo>
                <a:lnTo>
                  <a:pt x="9845457" y="5386192"/>
                </a:lnTo>
                <a:lnTo>
                  <a:pt x="0" y="5386192"/>
                </a:lnTo>
                <a:lnTo>
                  <a:pt x="0" y="4578769"/>
                </a:lnTo>
                <a:lnTo>
                  <a:pt x="25638" y="4578769"/>
                </a:lnTo>
                <a:lnTo>
                  <a:pt x="25638" y="5360554"/>
                </a:lnTo>
                <a:lnTo>
                  <a:pt x="9819819" y="5360554"/>
                </a:lnTo>
                <a:lnTo>
                  <a:pt x="9819819" y="25638"/>
                </a:lnTo>
                <a:lnTo>
                  <a:pt x="25638" y="25638"/>
                </a:lnTo>
                <a:lnTo>
                  <a:pt x="25638" y="892831"/>
                </a:lnTo>
                <a:lnTo>
                  <a:pt x="0" y="89283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17855" y="1796415"/>
            <a:ext cx="10715625" cy="1845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54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苏州科技城外国语学校</a:t>
            </a:r>
            <a:endParaRPr kumimoji="0" lang="en-US" altLang="zh-CN" sz="6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华文新魏" panose="02010800040101010101" charset="-122"/>
              <a:ea typeface="华文新魏" panose="02010800040101010101" charset="-122"/>
              <a:cs typeface="华文新魏" panose="02010800040101010101" charset="-12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首届</a:t>
            </a:r>
            <a:r>
              <a:rPr kumimoji="0" lang="en-US" altLang="zh-CN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“</a:t>
            </a: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伦华杯</a:t>
            </a:r>
            <a:r>
              <a:rPr kumimoji="0" lang="en-US" altLang="zh-CN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”</a:t>
            </a:r>
            <a:r>
              <a:rPr kumimoji="0" lang="zh-CN" altLang="en-US" sz="6000" b="0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华文新魏" panose="02010800040101010101" charset="-122"/>
                <a:ea typeface="华文新魏" panose="02010800040101010101" charset="-122"/>
                <a:cs typeface="华文新魏" panose="02010800040101010101" charset="-122"/>
              </a:rPr>
              <a:t>英语风采大赛</a:t>
            </a:r>
          </a:p>
        </p:txBody>
      </p:sp>
      <p:cxnSp>
        <p:nvCxnSpPr>
          <p:cNvPr id="10" name="直接连接符 9"/>
          <p:cNvCxnSpPr/>
          <p:nvPr/>
        </p:nvCxnSpPr>
        <p:spPr>
          <a:xfrm>
            <a:off x="928752" y="3821731"/>
            <a:ext cx="6839211" cy="3510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/>
        </p:nvSpPr>
        <p:spPr>
          <a:xfrm>
            <a:off x="838200" y="3886200"/>
            <a:ext cx="8877300" cy="5219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ekton Pro" panose="020F0603020208020904" charset="0"/>
                <a:ea typeface="Tahoma" panose="020B0604030504040204" pitchFamily="34" charset="0"/>
                <a:cs typeface="Tekton Pro" panose="020F0603020208020904" charset="0"/>
              </a:rPr>
              <a:t>The First "Lunhua Cup" English Talent Competition of SSFLS</a:t>
            </a:r>
          </a:p>
        </p:txBody>
      </p:sp>
      <p:pic>
        <p:nvPicPr>
          <p:cNvPr id="47" name="图片 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rcRect l="27500" t="18889" r="37083" b="139"/>
          <a:stretch>
            <a:fillRect/>
          </a:stretch>
        </p:blipFill>
        <p:spPr>
          <a:xfrm>
            <a:off x="10896600" y="3641725"/>
            <a:ext cx="1341755" cy="3068955"/>
          </a:xfrm>
          <a:prstGeom prst="rect">
            <a:avLst/>
          </a:prstGeom>
        </p:spPr>
      </p:pic>
      <p:pic>
        <p:nvPicPr>
          <p:cNvPr id="3" name="图片 2" descr="QQ图片202112151729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7200" y="4724400"/>
            <a:ext cx="3271520" cy="10629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camera.wav"/>
          </p:stSnd>
        </p:sndAc>
      </p:transition>
    </mc:Choice>
    <mc:Fallback xmlns="">
      <p:transition spd="slow">
        <p:sndAc>
          <p:stSnd>
            <p:snd r:embed="rId6" name="camera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张馨芮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 Sunny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934200" y="2133600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8C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32220" cy="20300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</a:t>
            </a:r>
            <a:r>
              <a:rPr lang="en-US" altLang="zh-CN" sz="16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"Dream under Sunshine·Play in your prime" International Language Talent Exhibition Activity Junior High School Grade 2-3 Group Special Gold Award.</a:t>
            </a:r>
          </a:p>
          <a:p>
            <a:pPr algn="l"/>
            <a:endParaRPr lang="en-US" altLang="zh-CN" sz="16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2. </a:t>
            </a:r>
            <a:r>
              <a:rPr lang="en-US" altLang="zh-CN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Homorable mention in the Outlook Superstars Culture  and Arts awards of English speaking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8768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Motto:The value of life is determined by oneself. 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410200" y="54102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袁国栋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William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" y="1315085"/>
            <a:ext cx="3851910" cy="51377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83820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629400" y="1198832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张何杰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Jay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87310" y="2016126"/>
            <a:ext cx="2353982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7B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05400" y="2819400"/>
            <a:ext cx="6661259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marL="457200" indent="-457200" algn="l">
              <a:buAutoNum type="arabicPeriod"/>
            </a:pP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</a:t>
            </a:r>
            <a:r>
              <a:rPr lang="en-US" altLang="zh-CN" sz="2000" b="1" baseline="30000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st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Prize,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2022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Pilot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Cup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GB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Suzhou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Middle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School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Spoken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English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TV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Competition</a:t>
            </a:r>
          </a:p>
          <a:p>
            <a:pPr marL="457200" indent="-457200" algn="l">
              <a:buAutoNum type="arabicPeriod"/>
            </a:pP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</a:t>
            </a:r>
            <a:r>
              <a:rPr lang="en-US" altLang="zh-CN" sz="2000" b="1" baseline="30000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st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Prize,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Outlook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Superstars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Speech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Contest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of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Suzhou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City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105400" y="4802284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GB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Vision without action is just a daydream.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105400" y="5445649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GB" sz="2000" b="1" dirty="0">
                <a:solidFill>
                  <a:srgbClr val="002060"/>
                </a:solidFill>
                <a:latin typeface="+mn-ea"/>
                <a:cs typeface="Tahoma" panose="020B0604030504040204" pitchFamily="34" charset="0"/>
              </a:rPr>
              <a:t>戴</a:t>
            </a:r>
            <a:r>
              <a:rPr lang="zh-CN" altLang="en-US" sz="2000" b="1" dirty="0">
                <a:solidFill>
                  <a:srgbClr val="002060"/>
                </a:solidFill>
                <a:latin typeface="+mn-ea"/>
                <a:cs typeface="Tahoma" panose="020B0604030504040204" pitchFamily="34" charset="0"/>
              </a:rPr>
              <a:t> </a:t>
            </a:r>
            <a:r>
              <a:rPr lang="zh-CN" altLang="en-GB" sz="2000" b="1" dirty="0">
                <a:solidFill>
                  <a:srgbClr val="002060"/>
                </a:solidFill>
                <a:latin typeface="+mn-ea"/>
                <a:cs typeface="Tahoma" panose="020B0604030504040204" pitchFamily="34" charset="0"/>
              </a:rPr>
              <a:t>路</a:t>
            </a:r>
            <a:r>
              <a:rPr lang="zh-CN" altLang="en-US" sz="2000" b="1" dirty="0">
                <a:solidFill>
                  <a:srgbClr val="002060"/>
                </a:solidFill>
                <a:latin typeface="+mn-ea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Alex</a:t>
            </a:r>
            <a:endParaRPr lang="en-US" altLang="zh-CN" sz="2000" b="1" dirty="0">
              <a:solidFill>
                <a:srgbClr val="002060"/>
              </a:solidFill>
              <a:latin typeface="Arial" panose="020B0604020202020204" pitchFamily="34" charset="0"/>
              <a:ea typeface="华文楷体" panose="02010600040101010101" charset="-122"/>
              <a:cs typeface="Arial" panose="020B0604020202020204" pitchFamily="34" charset="0"/>
            </a:endParaRP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E18ED4E-F18C-F345-8266-28948B66F4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66"/>
          <a:stretch/>
        </p:blipFill>
        <p:spPr>
          <a:xfrm>
            <a:off x="920859" y="1411423"/>
            <a:ext cx="3909476" cy="4724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沈子轩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Cici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7A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52540" cy="3515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2023年度“阳光梦 健康行”国际语言风采展示活动 苏州市决选  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特金奖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  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江苏省半决选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特金奖</a:t>
            </a:r>
          </a:p>
          <a:p>
            <a:pPr algn="l"/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“美誉中国说  国际语言艺术大会”江苏省半决选  特金奖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   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江苏省决选    金奖</a:t>
            </a:r>
          </a:p>
          <a:p>
            <a:pPr algn="l"/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第12届CYECC青少年英语能力展示活动 江苏选区 省总决决选  一等奖</a:t>
            </a:r>
          </a:p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5257800"/>
            <a:ext cx="6332220" cy="590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‘Live and let live.’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562600"/>
            <a:ext cx="6332220" cy="3416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何樱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Pearl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4" name="Picture 13" descr="A close-up of a young child&#10;&#10;Description automatically generated with medium confidence">
            <a:extLst>
              <a:ext uri="{FF2B5EF4-FFF2-40B4-BE49-F238E27FC236}">
                <a16:creationId xmlns:a16="http://schemas.microsoft.com/office/drawing/2014/main" id="{0131E7AE-6E92-AF42-E5BA-3EB72E94FC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331479"/>
            <a:ext cx="3233014" cy="48985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5753100" y="1307416"/>
            <a:ext cx="5341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黄炜耀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NG WEI YAO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115300" y="1885633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7A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181600" y="2625943"/>
            <a:ext cx="6654799" cy="163121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Picasso international youth art competition Premio Picasso junior gold award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2. FIAJ junior gold award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3.Hong Kong Golden Bauhinia junior the first prize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724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Do one thing at a time, and do it well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486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 何樱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Pearl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48C8D58-7B7F-8AE2-21B8-A77E30AF65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17863" r="25606" b="38266"/>
          <a:stretch/>
        </p:blipFill>
        <p:spPr>
          <a:xfrm>
            <a:off x="935990" y="1346242"/>
            <a:ext cx="4074795" cy="4883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季子含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 Amy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    8A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32220" cy="19380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 The third prize in the 2022 Middle Mathematical Contest In Modeling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2. S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  <a:sym typeface="+mn-ea"/>
              </a:rPr>
              <a:t>ilver award of 2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022 Junior physics challenge 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3. Bronze award of 2023 Intermediate physics challenge</a:t>
            </a:r>
          </a:p>
        </p:txBody>
      </p:sp>
      <p:pic>
        <p:nvPicPr>
          <p:cNvPr id="15" name="图片 14" descr="/Users/muxue/Desktop/IMG_0412.JPGIMG_04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36625" y="1347470"/>
            <a:ext cx="4052570" cy="488251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800600"/>
            <a:ext cx="6332220" cy="706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Don't choose to be comfortable at the age of suffering.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5626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尹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雯 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Wendy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69875" y="350520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吴侹啸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 Alex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7A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51785"/>
            <a:ext cx="6332220" cy="706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None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724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Being on sea , sail;being on land , settle.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486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王大维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.David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905000" y="2667000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090" y="1215390"/>
            <a:ext cx="4252595" cy="51136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吴潇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Emma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8A</a:t>
            </a: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52540" cy="351599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1First prize in Cambridge Oral Speech </a:t>
            </a:r>
          </a:p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2Second prize in Violin Group of Nanjing Music Competition</a:t>
            </a:r>
          </a:p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5257800"/>
            <a:ext cx="6332220" cy="59055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‘Try the best to </a:t>
            </a:r>
            <a:r>
              <a:rPr lang="en-US" altLang="zh-CN" sz="2000" b="1" dirty="0" err="1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colour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your life.’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562600"/>
            <a:ext cx="6332220" cy="34163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noAutofit/>
          </a:bodyPr>
          <a:lstStyle/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何樱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Pearl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5" name="Picture 14" descr="A picture containing human face, person, clothing, indoor&#10;&#10;Description automatically generated">
            <a:extLst>
              <a:ext uri="{FF2B5EF4-FFF2-40B4-BE49-F238E27FC236}">
                <a16:creationId xmlns:a16="http://schemas.microsoft.com/office/drawing/2014/main" id="{BC0B4CB7-F130-1582-A05F-972039897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260" y="1816735"/>
            <a:ext cx="5181600" cy="388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itchFamily="2" charset="-79"/>
                <a:ea typeface="华文琥珀" pitchFamily="2" charset="-122"/>
                <a:cs typeface="Aharoni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itchFamily="34" charset="-122"/>
                <a:ea typeface="思源黑体 CN Light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itchFamily="34" charset="-122"/>
                <a:ea typeface="思源黑体 CN Light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itchFamily="34" charset="-122"/>
                <a:ea typeface="思源黑体 CN Light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842510" cy="762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charset="-122"/>
                <a:ea typeface="华文楷体" charset="-122"/>
              </a:rPr>
              <a:t>金町昡 Michaela</a:t>
            </a:r>
            <a:endParaRPr lang="en-US" altLang="zh-CN" sz="4400" b="1" dirty="0">
              <a:solidFill>
                <a:srgbClr val="00206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34200" y="2083435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charset="-122"/>
                <a:ea typeface="华文楷体" charset="-122"/>
              </a:rPr>
              <a:t>SFG C1</a:t>
            </a:r>
            <a:endParaRPr lang="zh-CN" altLang="en-US" sz="4400" b="1" dirty="0">
              <a:solidFill>
                <a:srgbClr val="002060"/>
              </a:solidFill>
              <a:latin typeface="华文楷体" charset="-122"/>
              <a:ea typeface="华文楷体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32220" cy="19202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itchFamily="34" charset="0"/>
                <a:ea typeface="华文楷体" charset="-122"/>
                <a:cs typeface="Tahoma" pitchFamily="34" charset="0"/>
              </a:rPr>
              <a:t>Honors: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itchFamily="34" charset="0"/>
                <a:ea typeface="华文楷体" charset="-122"/>
                <a:cs typeface="Tahoma" pitchFamily="34" charset="0"/>
              </a:rPr>
              <a:t>1. "NEPCS" National Third Prize.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itchFamily="34" charset="0"/>
                <a:ea typeface="华文楷体" charset="-122"/>
                <a:cs typeface="Tahoma" pitchFamily="34" charset="0"/>
              </a:rPr>
              <a:t>2. "Brain Bee" Third Prize in provincial brain science Competition.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itchFamily="34" charset="0"/>
                <a:ea typeface="华文楷体" charset="-122"/>
                <a:cs typeface="Tahoma" pitchFamily="34" charset="0"/>
              </a:rPr>
              <a:t>3. Second prize owner of 5th "BoHui Cup" Composition Competition.</a:t>
            </a: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724400"/>
            <a:ext cx="6332220" cy="3962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itchFamily="34" charset="0"/>
                <a:ea typeface="华文楷体" charset="-122"/>
                <a:cs typeface="Tahoma" pitchFamily="34" charset="0"/>
              </a:rPr>
              <a:t>Motto: Time is limited, but effort is infinite</a:t>
            </a:r>
            <a:endParaRPr lang="zh-CN" altLang="en-US" sz="2000" b="1" dirty="0">
              <a:solidFill>
                <a:srgbClr val="002060"/>
              </a:solidFill>
              <a:latin typeface="Tahoma" pitchFamily="34" charset="0"/>
              <a:ea typeface="华文楷体" charset="-122"/>
              <a:cs typeface="Tahoma" pitchFamily="34" charset="0"/>
            </a:endParaRP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486400"/>
            <a:ext cx="6332220" cy="3962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itchFamily="34" charset="0"/>
                <a:ea typeface="华文楷体" charset="-122"/>
                <a:cs typeface="Tahoma" pitchFamily="34" charset="0"/>
              </a:rPr>
              <a:t>Tutor: 王大维 David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  <p:pic>
        <p:nvPicPr>
          <p:cNvPr id="14" name="图片 13" descr="2023-05-15 19:09:00.185000"/>
          <p:cNvPicPr>
            <a:picLocks noChangeAspect="1"/>
          </p:cNvPicPr>
          <p:nvPr/>
        </p:nvPicPr>
        <p:blipFill>
          <a:blip r:embed="rId5"/>
          <a:srcRect l="-554" r="-1292" b="21798"/>
          <a:stretch>
            <a:fillRect/>
          </a:stretch>
        </p:blipFill>
        <p:spPr>
          <a:xfrm>
            <a:off x="841375" y="1315085"/>
            <a:ext cx="4264025" cy="49047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1345881" y="1347469"/>
            <a:ext cx="3255011" cy="488251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陆灵犀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Lindsay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91110" y="2062480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8A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32220" cy="101566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 :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1.Brain Bee national second prize</a:t>
            </a:r>
          </a:p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2.Physics (JPC) global gold award</a:t>
            </a: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5882" y="1349242"/>
            <a:ext cx="3255010" cy="4882515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724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 :Run to the peak of the universe.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486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 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袁国栋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William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2997201"/>
            <a:ext cx="12192000" cy="3860800"/>
          </a:xfrm>
          <a:prstGeom prst="rect">
            <a:avLst/>
          </a:prstGeom>
          <a:solidFill>
            <a:srgbClr val="B303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0" y="1"/>
            <a:ext cx="12192000" cy="3429000"/>
          </a:xfrm>
          <a:prstGeom prst="rect">
            <a:avLst/>
          </a:prstGeom>
          <a:solidFill>
            <a:srgbClr val="02347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25120" y="330835"/>
            <a:ext cx="11511280" cy="6156960"/>
          </a:xfrm>
          <a:prstGeom prst="rect">
            <a:avLst/>
          </a:prstGeom>
          <a:solidFill>
            <a:schemeClr val="bg1"/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文本框 24"/>
          <p:cNvSpPr txBox="1"/>
          <p:nvPr/>
        </p:nvSpPr>
        <p:spPr>
          <a:xfrm>
            <a:off x="533400" y="457200"/>
            <a:ext cx="71539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华文琥珀" panose="02010800040101010101" pitchFamily="2" charset="-122"/>
                <a:cs typeface="Aharoni" panose="02010803020104030203" pitchFamily="2" charset="-79"/>
              </a:rPr>
              <a:t>CONTESTANTS OF THE EVENT</a:t>
            </a:r>
          </a:p>
        </p:txBody>
      </p:sp>
      <p:sp>
        <p:nvSpPr>
          <p:cNvPr id="3" name="矩形 2"/>
          <p:cNvSpPr/>
          <p:nvPr/>
        </p:nvSpPr>
        <p:spPr>
          <a:xfrm>
            <a:off x="935990" y="1315085"/>
            <a:ext cx="4074795" cy="49149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1920240" y="2715895"/>
            <a:ext cx="2106295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选手照片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建议：</a:t>
            </a:r>
          </a:p>
          <a:p>
            <a:pPr algn="l"/>
            <a:r>
              <a:rPr lang="zh-CN" altLang="en-US" sz="2400" b="1" dirty="0">
                <a:solidFill>
                  <a:schemeClr val="tx1"/>
                </a:solidFill>
                <a:latin typeface="思源黑体 CN Light" panose="020B0300000000000000" pitchFamily="34" charset="-122"/>
                <a:ea typeface="思源黑体 CN Light" panose="020B0300000000000000" pitchFamily="34" charset="-122"/>
              </a:rPr>
              <a:t>正装或校服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6248400" y="1315085"/>
            <a:ext cx="40525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唐昕铃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Joycelyn 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181217" y="2073607"/>
            <a:ext cx="20574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   </a:t>
            </a:r>
            <a:r>
              <a:rPr lang="en-US" altLang="zh-CN" sz="4400" b="1" dirty="0">
                <a:solidFill>
                  <a:srgbClr val="002060"/>
                </a:solidFill>
                <a:latin typeface="华文楷体" panose="02010600040101010101" charset="-122"/>
                <a:ea typeface="华文楷体" panose="02010600040101010101" charset="-122"/>
              </a:rPr>
              <a:t>8A</a:t>
            </a:r>
            <a:endParaRPr lang="zh-CN" altLang="en-US" sz="4400" b="1" dirty="0">
              <a:solidFill>
                <a:srgbClr val="002060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257800" y="2819400"/>
            <a:ext cx="6332220" cy="25545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Honors:</a:t>
            </a:r>
          </a:p>
          <a:p>
            <a:pPr marL="457200" indent="-457200" algn="l">
              <a:buAutoNum type="arabicPeriod"/>
            </a:pP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Piano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Level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10</a:t>
            </a:r>
          </a:p>
          <a:p>
            <a:pPr marL="457200" indent="-457200" algn="l">
              <a:buAutoNum type="arabicPeriod"/>
            </a:pP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Vocal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Level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8</a:t>
            </a:r>
          </a:p>
          <a:p>
            <a:pPr marL="457200" indent="-457200" algn="l">
              <a:buAutoNum type="arabicPeriod"/>
            </a:pP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AMC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3</a:t>
            </a:r>
            <a:r>
              <a:rPr lang="en-US" altLang="zh-CN" sz="2000" b="1" baseline="30000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rd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Place</a:t>
            </a:r>
          </a:p>
          <a:p>
            <a:pPr marL="457200" indent="-457200" algn="l">
              <a:buAutoNum type="arabicPeriod"/>
            </a:pP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International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Chinese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Writing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Competition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3</a:t>
            </a:r>
            <a:r>
              <a:rPr lang="en-US" altLang="zh-CN" sz="2000" b="1" baseline="30000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rd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Place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marL="457200" indent="-457200" algn="l">
              <a:buAutoNum type="arabicPeriod"/>
            </a:pPr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  <a:p>
            <a:pPr algn="l"/>
            <a:endParaRPr lang="en-US" altLang="zh-CN" sz="2000" b="1" dirty="0">
              <a:solidFill>
                <a:srgbClr val="002060"/>
              </a:solidFill>
              <a:latin typeface="Tahoma" panose="020B0604030504040204" pitchFamily="34" charset="0"/>
              <a:ea typeface="华文楷体" panose="02010600040101010101" charset="-122"/>
              <a:cs typeface="Tahoma" panose="020B0604030504040204" pitchFamily="34" charset="0"/>
            </a:endParaRPr>
          </a:p>
        </p:txBody>
      </p:sp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5257800" y="499872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Motto: Lost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time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is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never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found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again.</a:t>
            </a:r>
          </a:p>
        </p:txBody>
      </p:sp>
      <p:sp>
        <p:nvSpPr>
          <p:cNvPr id="10" name="文本框 9"/>
          <p:cNvSpPr txBox="1"/>
          <p:nvPr>
            <p:custDataLst>
              <p:tags r:id="rId2"/>
            </p:custDataLst>
          </p:nvPr>
        </p:nvSpPr>
        <p:spPr>
          <a:xfrm>
            <a:off x="5257800" y="5486400"/>
            <a:ext cx="6332220" cy="39878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Tutor:</a:t>
            </a:r>
            <a:r>
              <a:rPr lang="zh-CN" altLang="en-US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王泽玥</a:t>
            </a:r>
            <a:r>
              <a:rPr lang="en-US" altLang="zh-CN" sz="2000" b="1" dirty="0">
                <a:solidFill>
                  <a:srgbClr val="002060"/>
                </a:solidFill>
                <a:latin typeface="Tahoma" panose="020B0604030504040204" pitchFamily="34" charset="0"/>
                <a:ea typeface="华文楷体" panose="02010600040101010101" charset="-122"/>
                <a:cs typeface="Tahoma" panose="020B0604030504040204" pitchFamily="34" charset="0"/>
              </a:rPr>
              <a:t> Gwen</a:t>
            </a:r>
          </a:p>
        </p:txBody>
      </p:sp>
      <p:pic>
        <p:nvPicPr>
          <p:cNvPr id="13" name="图片 12" descr="LOGO1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0" y="457835"/>
            <a:ext cx="2637155" cy="8572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PP_MARK_KEY" val="d25dfe24-72b1-422e-b8cf-5dd24322de0c"/>
  <p:tag name="COMMONDATA" val="eyJoZGlkIjoiMGE0ZGNmYTNlZDE5MDE4NjFlZTZlYjJmMDhiODQ2MGMifQ==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631</Words>
  <Application>Microsoft Macintosh PowerPoint</Application>
  <PresentationFormat>宽屏</PresentationFormat>
  <Paragraphs>122</Paragraphs>
  <Slides>11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2" baseType="lpstr">
      <vt:lpstr>等线</vt:lpstr>
      <vt:lpstr>华文楷体</vt:lpstr>
      <vt:lpstr>华文新魏</vt:lpstr>
      <vt:lpstr>思源黑体 CN Light</vt:lpstr>
      <vt:lpstr>宋体</vt:lpstr>
      <vt:lpstr>Aharoni</vt:lpstr>
      <vt:lpstr>Arial</vt:lpstr>
      <vt:lpstr>Calibri</vt:lpstr>
      <vt:lpstr>Tahoma</vt:lpstr>
      <vt:lpstr>Tekton Pro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张 依 宸 Coco  Class 3 Grade 2  英语获奖荣誉</dc:title>
  <dc:creator/>
  <cp:lastModifiedBy>Microsoft Office User</cp:lastModifiedBy>
  <cp:revision>17</cp:revision>
  <dcterms:created xsi:type="dcterms:W3CDTF">2021-05-28T06:11:00Z</dcterms:created>
  <dcterms:modified xsi:type="dcterms:W3CDTF">2023-05-25T02:41:29Z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2021-05-28T08:00:00Z</vt:filetime>
  </property>
  <property fmtid="{D5CDD505-2E9C-101B-9397-08002B2CF9AE}" pid="3" name="Creator">
    <vt:lpwstr>WPS 演示</vt:lpwstr>
  </property>
  <property fmtid="{D5CDD505-2E9C-101B-9397-08002B2CF9AE}" pid="4" name="LastSaved">
    <vt:filetime>2021-05-28T08:00:00Z</vt:filetime>
  </property>
  <property fmtid="{D5CDD505-2E9C-101B-9397-08002B2CF9AE}" pid="5" name="ICV">
    <vt:lpwstr>03DF64FBB01048409CAC91B511851684_13</vt:lpwstr>
  </property>
  <property fmtid="{D5CDD505-2E9C-101B-9397-08002B2CF9AE}" pid="6" name="KSOProductBuildVer">
    <vt:lpwstr>2052-11.1.0.14036</vt:lpwstr>
  </property>
</Properties>
</file>