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8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</p:sldIdLst>
  <p:sldSz cx="12192000" cy="6858000"/>
  <p:notesSz cx="12192000" cy="6858000"/>
  <p:custDataLst>
    <p:tags r:id="rId15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 showGuides="1">
      <p:cViewPr varScale="1">
        <p:scale>
          <a:sx n="106" d="100"/>
          <a:sy n="106" d="100"/>
        </p:scale>
        <p:origin x="792" y="176"/>
      </p:cViewPr>
      <p:guideLst>
        <p:guide orient="horz" pos="289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23DD-B2FB-4F7E-A141-558C8FD3EF9C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D574-E1AC-49FA-B027-A51DFADB95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429000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3429000"/>
                </a:moveTo>
                <a:lnTo>
                  <a:pt x="12192000" y="3429000"/>
                </a:lnTo>
                <a:lnTo>
                  <a:pt x="121920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B3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023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18770" y="250545"/>
            <a:ext cx="11554460" cy="6200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71627"/>
            <a:ext cx="1395984" cy="1277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01279" y="468134"/>
            <a:ext cx="6063932" cy="3920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018776" y="132587"/>
            <a:ext cx="2122931" cy="11201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281683" y="1248155"/>
            <a:ext cx="4075429" cy="4914900"/>
          </a:xfrm>
          <a:custGeom>
            <a:avLst/>
            <a:gdLst/>
            <a:ahLst/>
            <a:cxnLst/>
            <a:rect l="l" t="t" r="r" b="b"/>
            <a:pathLst>
              <a:path w="4075429" h="4914900">
                <a:moveTo>
                  <a:pt x="0" y="0"/>
                </a:moveTo>
                <a:lnTo>
                  <a:pt x="4075176" y="0"/>
                </a:lnTo>
                <a:lnTo>
                  <a:pt x="4075176" y="4914900"/>
                </a:lnTo>
                <a:lnTo>
                  <a:pt x="0" y="4914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75080" y="1242060"/>
            <a:ext cx="4087495" cy="4927600"/>
          </a:xfrm>
          <a:custGeom>
            <a:avLst/>
            <a:gdLst/>
            <a:ahLst/>
            <a:cxnLst/>
            <a:rect l="l" t="t" r="r" b="b"/>
            <a:pathLst>
              <a:path w="4087495" h="4927600">
                <a:moveTo>
                  <a:pt x="4087495" y="4927600"/>
                </a:moveTo>
                <a:lnTo>
                  <a:pt x="0" y="4927600"/>
                </a:lnTo>
                <a:lnTo>
                  <a:pt x="0" y="0"/>
                </a:lnTo>
                <a:lnTo>
                  <a:pt x="4087495" y="0"/>
                </a:lnTo>
                <a:lnTo>
                  <a:pt x="4087495" y="6349"/>
                </a:lnTo>
                <a:lnTo>
                  <a:pt x="12700" y="6349"/>
                </a:lnTo>
                <a:lnTo>
                  <a:pt x="6350" y="12699"/>
                </a:lnTo>
                <a:lnTo>
                  <a:pt x="12700" y="12699"/>
                </a:lnTo>
                <a:lnTo>
                  <a:pt x="12700" y="4914900"/>
                </a:lnTo>
                <a:lnTo>
                  <a:pt x="6350" y="4914900"/>
                </a:lnTo>
                <a:lnTo>
                  <a:pt x="12700" y="4921250"/>
                </a:lnTo>
                <a:lnTo>
                  <a:pt x="4087495" y="4921250"/>
                </a:lnTo>
                <a:lnTo>
                  <a:pt x="4087495" y="4927600"/>
                </a:lnTo>
                <a:close/>
              </a:path>
              <a:path w="4087495" h="4927600">
                <a:moveTo>
                  <a:pt x="12700" y="12699"/>
                </a:moveTo>
                <a:lnTo>
                  <a:pt x="6350" y="12699"/>
                </a:lnTo>
                <a:lnTo>
                  <a:pt x="12700" y="6349"/>
                </a:lnTo>
                <a:lnTo>
                  <a:pt x="12700" y="12699"/>
                </a:lnTo>
                <a:close/>
              </a:path>
              <a:path w="4087495" h="4927600">
                <a:moveTo>
                  <a:pt x="4074795" y="12699"/>
                </a:moveTo>
                <a:lnTo>
                  <a:pt x="12700" y="12699"/>
                </a:lnTo>
                <a:lnTo>
                  <a:pt x="12700" y="6349"/>
                </a:lnTo>
                <a:lnTo>
                  <a:pt x="4074795" y="6349"/>
                </a:lnTo>
                <a:lnTo>
                  <a:pt x="4074795" y="12699"/>
                </a:lnTo>
                <a:close/>
              </a:path>
              <a:path w="4087495" h="4927600">
                <a:moveTo>
                  <a:pt x="4074795" y="4921250"/>
                </a:moveTo>
                <a:lnTo>
                  <a:pt x="4074795" y="6349"/>
                </a:lnTo>
                <a:lnTo>
                  <a:pt x="4081145" y="12699"/>
                </a:lnTo>
                <a:lnTo>
                  <a:pt x="4087495" y="12699"/>
                </a:lnTo>
                <a:lnTo>
                  <a:pt x="4087495" y="4914900"/>
                </a:lnTo>
                <a:lnTo>
                  <a:pt x="4081145" y="4914900"/>
                </a:lnTo>
                <a:lnTo>
                  <a:pt x="4074795" y="4921250"/>
                </a:lnTo>
                <a:close/>
              </a:path>
              <a:path w="4087495" h="4927600">
                <a:moveTo>
                  <a:pt x="4087495" y="12699"/>
                </a:moveTo>
                <a:lnTo>
                  <a:pt x="4081145" y="12699"/>
                </a:lnTo>
                <a:lnTo>
                  <a:pt x="4074795" y="6349"/>
                </a:lnTo>
                <a:lnTo>
                  <a:pt x="4087495" y="6349"/>
                </a:lnTo>
                <a:lnTo>
                  <a:pt x="4087495" y="12699"/>
                </a:lnTo>
                <a:close/>
              </a:path>
              <a:path w="4087495" h="4927600">
                <a:moveTo>
                  <a:pt x="12700" y="4921250"/>
                </a:moveTo>
                <a:lnTo>
                  <a:pt x="6350" y="4914900"/>
                </a:lnTo>
                <a:lnTo>
                  <a:pt x="12700" y="4914900"/>
                </a:lnTo>
                <a:lnTo>
                  <a:pt x="12700" y="4921250"/>
                </a:lnTo>
                <a:close/>
              </a:path>
              <a:path w="4087495" h="4927600">
                <a:moveTo>
                  <a:pt x="4074795" y="4921250"/>
                </a:moveTo>
                <a:lnTo>
                  <a:pt x="12700" y="4921250"/>
                </a:lnTo>
                <a:lnTo>
                  <a:pt x="12700" y="4914900"/>
                </a:lnTo>
                <a:lnTo>
                  <a:pt x="4074795" y="4914900"/>
                </a:lnTo>
                <a:lnTo>
                  <a:pt x="4074795" y="4921250"/>
                </a:lnTo>
                <a:close/>
              </a:path>
              <a:path w="4087495" h="4927600">
                <a:moveTo>
                  <a:pt x="4087495" y="4921250"/>
                </a:moveTo>
                <a:lnTo>
                  <a:pt x="4074795" y="4921250"/>
                </a:lnTo>
                <a:lnTo>
                  <a:pt x="4081145" y="4914900"/>
                </a:lnTo>
                <a:lnTo>
                  <a:pt x="4087495" y="4914900"/>
                </a:lnTo>
                <a:lnTo>
                  <a:pt x="4087495" y="49212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30297" y="985380"/>
            <a:ext cx="7331404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0755" y="2835909"/>
            <a:ext cx="11070488" cy="3373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5080"/>
            <a:ext cx="12192000" cy="6868160"/>
            <a:chOff x="0" y="-8"/>
            <a:chExt cx="19200" cy="10816"/>
          </a:xfrm>
        </p:grpSpPr>
        <p:sp>
          <p:nvSpPr>
            <p:cNvPr id="5" name="矩形 4"/>
            <p:cNvSpPr/>
            <p:nvPr/>
          </p:nvSpPr>
          <p:spPr>
            <a:xfrm>
              <a:off x="3964" y="8"/>
              <a:ext cx="15236" cy="10800"/>
            </a:xfrm>
            <a:prstGeom prst="rect">
              <a:avLst/>
            </a:prstGeom>
            <a:solidFill>
              <a:srgbClr val="B3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-8"/>
              <a:ext cx="3964" cy="10800"/>
            </a:xfrm>
            <a:prstGeom prst="rect">
              <a:avLst/>
            </a:prstGeom>
            <a:solidFill>
              <a:srgbClr val="023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7" name="任意多边形: 形状 6"/>
          <p:cNvSpPr/>
          <p:nvPr/>
        </p:nvSpPr>
        <p:spPr>
          <a:xfrm>
            <a:off x="1302706" y="956791"/>
            <a:ext cx="9845457" cy="5386192"/>
          </a:xfrm>
          <a:custGeom>
            <a:avLst/>
            <a:gdLst>
              <a:gd name="connsiteX0" fmla="*/ 0 w 9845457"/>
              <a:gd name="connsiteY0" fmla="*/ 0 h 5386192"/>
              <a:gd name="connsiteX1" fmla="*/ 9845457 w 9845457"/>
              <a:gd name="connsiteY1" fmla="*/ 0 h 5386192"/>
              <a:gd name="connsiteX2" fmla="*/ 9845457 w 9845457"/>
              <a:gd name="connsiteY2" fmla="*/ 5386192 h 5386192"/>
              <a:gd name="connsiteX3" fmla="*/ 0 w 9845457"/>
              <a:gd name="connsiteY3" fmla="*/ 5386192 h 5386192"/>
              <a:gd name="connsiteX4" fmla="*/ 0 w 9845457"/>
              <a:gd name="connsiteY4" fmla="*/ 4578769 h 5386192"/>
              <a:gd name="connsiteX5" fmla="*/ 25638 w 9845457"/>
              <a:gd name="connsiteY5" fmla="*/ 4578769 h 5386192"/>
              <a:gd name="connsiteX6" fmla="*/ 25638 w 9845457"/>
              <a:gd name="connsiteY6" fmla="*/ 5360554 h 5386192"/>
              <a:gd name="connsiteX7" fmla="*/ 9819819 w 9845457"/>
              <a:gd name="connsiteY7" fmla="*/ 5360554 h 5386192"/>
              <a:gd name="connsiteX8" fmla="*/ 9819819 w 9845457"/>
              <a:gd name="connsiteY8" fmla="*/ 25638 h 5386192"/>
              <a:gd name="connsiteX9" fmla="*/ 25638 w 9845457"/>
              <a:gd name="connsiteY9" fmla="*/ 25638 h 5386192"/>
              <a:gd name="connsiteX10" fmla="*/ 25638 w 9845457"/>
              <a:gd name="connsiteY10" fmla="*/ 892831 h 5386192"/>
              <a:gd name="connsiteX11" fmla="*/ 0 w 9845457"/>
              <a:gd name="connsiteY11" fmla="*/ 892831 h 538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457" h="5386192">
                <a:moveTo>
                  <a:pt x="0" y="0"/>
                </a:moveTo>
                <a:lnTo>
                  <a:pt x="9845457" y="0"/>
                </a:lnTo>
                <a:lnTo>
                  <a:pt x="9845457" y="5386192"/>
                </a:lnTo>
                <a:lnTo>
                  <a:pt x="0" y="5386192"/>
                </a:lnTo>
                <a:lnTo>
                  <a:pt x="0" y="4578769"/>
                </a:lnTo>
                <a:lnTo>
                  <a:pt x="25638" y="4578769"/>
                </a:lnTo>
                <a:lnTo>
                  <a:pt x="25638" y="5360554"/>
                </a:lnTo>
                <a:lnTo>
                  <a:pt x="9819819" y="5360554"/>
                </a:lnTo>
                <a:lnTo>
                  <a:pt x="9819819" y="25638"/>
                </a:lnTo>
                <a:lnTo>
                  <a:pt x="25638" y="25638"/>
                </a:lnTo>
                <a:lnTo>
                  <a:pt x="25638" y="892831"/>
                </a:lnTo>
                <a:lnTo>
                  <a:pt x="0" y="8928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7855" y="1796415"/>
            <a:ext cx="1071562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苏州科技城外国语学校</a:t>
            </a:r>
            <a:endParaRPr kumimoji="0" lang="en-US" altLang="zh-CN" sz="6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首届</a:t>
            </a:r>
            <a:r>
              <a:rPr kumimoji="0" lang="en-US" altLang="zh-CN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伦华杯</a:t>
            </a:r>
            <a:r>
              <a:rPr kumimoji="0" lang="en-US" altLang="zh-CN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英语风采大赛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928752" y="3821731"/>
            <a:ext cx="6839211" cy="351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38200" y="3886200"/>
            <a:ext cx="88773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ekton Pro" panose="020F0603020208020904" charset="0"/>
                <a:ea typeface="Tahoma" panose="020B0604030504040204" pitchFamily="34" charset="0"/>
                <a:cs typeface="Tekton Pro" panose="020F0603020208020904" charset="0"/>
              </a:rPr>
              <a:t>The First "Lunhua Cup" English Talent Competition of SSFLS</a:t>
            </a:r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27500" t="18889" r="37083" b="139"/>
          <a:stretch>
            <a:fillRect/>
          </a:stretch>
        </p:blipFill>
        <p:spPr>
          <a:xfrm>
            <a:off x="10896600" y="3641725"/>
            <a:ext cx="1341755" cy="3068955"/>
          </a:xfrm>
          <a:prstGeom prst="rect">
            <a:avLst/>
          </a:prstGeom>
        </p:spPr>
      </p:pic>
      <p:pic>
        <p:nvPicPr>
          <p:cNvPr id="3" name="图片 2" descr="QQ图片202112151729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724400"/>
            <a:ext cx="3271520" cy="1062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步瑾妍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Grace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SFGC1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47811" y="2851785"/>
            <a:ext cx="657860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Provincial First Prize owner of the “Outlook Superstars” Competition. </a:t>
            </a: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470540"/>
            <a:ext cx="633222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Only by cherishing today can we grasp the future.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费莹艳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Fiona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78" y="1311276"/>
            <a:ext cx="3625215" cy="491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0360" y="350520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Yahya Mattar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81800" y="2083435"/>
            <a:ext cx="27559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IB Grade 2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1322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</a:t>
            </a:r>
            <a:r>
              <a:rPr sz="2000" b="1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HONORARY CREDENTIAL</a:t>
            </a:r>
            <a:r>
              <a:rPr lang="en-US" sz="2000" b="1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- 3rd Prize Children's Literature Cup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 IB Learner Profile Certificate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72821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I am success.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Vanessa, Patience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3" name="Picture 2" descr="Screenshot 2023-05-18 at 07.11.55"/>
          <p:cNvPicPr>
            <a:picLocks noChangeAspect="1"/>
          </p:cNvPicPr>
          <p:nvPr/>
        </p:nvPicPr>
        <p:blipFill>
          <a:blip r:embed="rId5"/>
          <a:srcRect l="14287" t="8665" r="22409" b="21111"/>
          <a:stretch>
            <a:fillRect/>
          </a:stretch>
        </p:blipFill>
        <p:spPr>
          <a:xfrm>
            <a:off x="381000" y="1315085"/>
            <a:ext cx="4810125" cy="4600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曹毅丹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 Daniel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9400" y="2083435"/>
            <a:ext cx="27546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IB Grade 3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1938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HONORARY CERTIFICATE - Aesthetic Education in China·International Language Arts Conference - Outstanding Gold Certificate</a:t>
            </a: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2. Principal’s Cup Spelling Competition</a:t>
            </a:r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3. IB Learner Profile Certificate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973955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Be smart. Be kind. Be courageous. 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Vanessa, Luigi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6" name="Picture 15" descr="Screenshot 2023-05-16 at 17.42.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0" y="990600"/>
            <a:ext cx="4092575" cy="511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0360" y="350520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056640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王薇晴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Elsa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23405" y="174434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SFC2D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359660"/>
            <a:ext cx="6332220" cy="2553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804030504040204" pitchFamily="34" charset="0"/>
                <a:ea typeface="华文楷体" panose="02010600040101010101" charset="-122"/>
                <a:cs typeface="Tahoma" panose="020B08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804030504040204" pitchFamily="34" charset="0"/>
                <a:ea typeface="华文楷体" panose="02010600040101010101" charset="-122"/>
                <a:cs typeface="Tahoma" panose="020B0804030504040204" pitchFamily="34" charset="0"/>
              </a:rPr>
              <a:t>1. Group A - Super Gold Prize owner of the 2022 Aesthetic Education Chinese Speech·International Laguage Arts Conference.</a:t>
            </a: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804030504040204" pitchFamily="34" charset="0"/>
              <a:ea typeface="华文楷体" panose="02010600040101010101" charset="-122"/>
              <a:cs typeface="Tahoma" panose="020B080403050404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804030504040204" pitchFamily="34" charset="0"/>
                <a:ea typeface="华文楷体" panose="02010600040101010101" charset="-122"/>
                <a:cs typeface="Tahoma" panose="020B0804030504040204" pitchFamily="34" charset="0"/>
              </a:rPr>
              <a:t>2. Second Prize owner in the Grade 1-2 Group in the National Final for the Superstars Culture and Arts Awards in the category of English Speaking. </a:t>
            </a:r>
            <a:endParaRPr lang="zh-CN" altLang="en-US" sz="2000" b="1" dirty="0">
              <a:solidFill>
                <a:srgbClr val="002060"/>
              </a:solidFill>
              <a:latin typeface="Tahoma" panose="020B0804030504040204" pitchFamily="34" charset="0"/>
              <a:ea typeface="华文楷体" panose="02010600040101010101" charset="-122"/>
              <a:cs typeface="Tahoma" panose="020B080403050404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513461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804030504040204" pitchFamily="34" charset="0"/>
                <a:ea typeface="华文楷体" panose="02010600040101010101" charset="-122"/>
                <a:cs typeface="Tahoma" panose="020B0804030504040204" pitchFamily="34" charset="0"/>
              </a:rPr>
              <a:t>Motto: A fall into the pit, a gian in your wit.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755005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804030504040204" pitchFamily="34" charset="0"/>
                <a:ea typeface="华文楷体" panose="02010600040101010101" charset="-122"/>
                <a:cs typeface="Tahoma" panose="020B08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804030504040204" pitchFamily="34" charset="0"/>
                <a:ea typeface="华文楷体" panose="02010600040101010101" charset="-122"/>
                <a:cs typeface="Tahoma" panose="020B0804030504040204" pitchFamily="34" charset="0"/>
              </a:rPr>
              <a:t>杨晓彤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804030504040204" pitchFamily="34" charset="0"/>
                <a:ea typeface="华文楷体" panose="02010600040101010101" charset="-122"/>
                <a:cs typeface="Tahoma" panose="020B0804030504040204" pitchFamily="34" charset="0"/>
              </a:rPr>
              <a:t>Meredith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5813" b="4434"/>
          <a:stretch>
            <a:fillRect/>
          </a:stretch>
        </p:blipFill>
        <p:spPr>
          <a:xfrm>
            <a:off x="1219200" y="1565275"/>
            <a:ext cx="3508375" cy="4588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0360" y="350520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杨夕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Yoyo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SFC2G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31288" y="2819231"/>
            <a:ext cx="6705600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Grand Prize owner of the 2022 Superstars Culture and Arts Awards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 Gold Prize owner of the 2022 Aesthetic Education Chinese Speech International Language Arts Conference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131288" y="494334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If there is only one winner, why not me?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131288" y="5542915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陈吉</a:t>
            </a:r>
            <a:r>
              <a:rPr lang="en-US" altLang="zh-CN" sz="2000" b="1" dirty="0">
                <a:solidFill>
                  <a:srgbClr val="002060"/>
                </a:solidFill>
                <a:latin typeface="Tahoma Regular" panose="020B0604030504040204" charset="0"/>
                <a:ea typeface="华文楷体" panose="02010600040101010101" charset="-122"/>
                <a:cs typeface="Tahoma Regular" panose="020B0604030504040204" charset="0"/>
              </a:rPr>
              <a:t> Elva</a:t>
            </a:r>
            <a:endParaRPr lang="en-US" altLang="zh-CN" sz="2000" b="1" dirty="0">
              <a:solidFill>
                <a:srgbClr val="002060"/>
              </a:solidFill>
              <a:latin typeface="Tahoma Bold" panose="020B0604030504040204" charset="0"/>
              <a:ea typeface="华文楷体" panose="02010600040101010101" charset="-122"/>
              <a:cs typeface="Tahoma Regular" panose="020B0604030504040204" charset="0"/>
            </a:endParaRP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4" name="图片 13" descr="穿着西装的小孩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t="-1210" r="21344" b="1210"/>
          <a:stretch>
            <a:fillRect/>
          </a:stretch>
        </p:blipFill>
        <p:spPr>
          <a:xfrm>
            <a:off x="947102" y="1273578"/>
            <a:ext cx="4052570" cy="4949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1124367" y="1315085"/>
            <a:ext cx="3757540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9849" y="1307397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陆奕臣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Kevin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16126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SFC3C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05400" y="2619266"/>
            <a:ext cx="6619711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Third Prize in the national final for the 2022 Outlook Superstars Culture And Arts Awards. 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Primary School Group A-Super Gold Prize of the 2022 “Aesthetic Education Chinese Speech International Language Arts Conference”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First Prize in the Metropolitan Final of the 3</a:t>
            </a:r>
            <a:r>
              <a:rPr lang="en-US" altLang="zh-CN" sz="2000" b="1" baseline="30000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rd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Stories of China Retold in English Challenge in </a:t>
            </a:r>
            <a:r>
              <a:rPr lang="en-US" altLang="zh-CN" sz="2000" b="1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SuZho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u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27890" y="5496948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Stay Hungry, Stay Foolish.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37507" y="5895728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江瑞雪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Judy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7BA21C-54DF-7971-1F11-B9CB38DCA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6" y="1228725"/>
            <a:ext cx="3793695" cy="505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董煦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  Alvin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SFC3G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057400"/>
            <a:ext cx="6523355" cy="30511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indent="0" algn="l" fontAlgn="auto">
              <a:lnSpc>
                <a:spcPts val="1000"/>
              </a:lnSpc>
            </a:pPr>
            <a:endParaRPr lang="en-US" altLang="zh-CN" sz="16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16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Super Gold Prize </a:t>
            </a:r>
            <a:r>
              <a:rPr lang="en-US" altLang="zh-CN" sz="16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 in the National General Exhibition</a:t>
            </a:r>
            <a:r>
              <a:rPr lang="en-US" altLang="zh-CN" sz="16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of the 2022“Aesthetic Education Chinese Speech ·Interenational Language Arts Conference”.</a:t>
            </a:r>
          </a:p>
          <a:p>
            <a:pPr algn="l"/>
            <a:endParaRPr lang="en-US" altLang="zh-CN" sz="16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16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2.Grand Prize in the Jiangsu Province Final for the 2022 “Outlook Superstars Culture and Arts Awards” . </a:t>
            </a:r>
          </a:p>
          <a:p>
            <a:pPr algn="l"/>
            <a:endParaRPr lang="en-US" altLang="zh-CN" sz="16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16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3.First Prize in the Metropolitan Final of the 3rd Stories of China Retold in English Challenge in Suzhou.</a:t>
            </a: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</p:txBody>
      </p:sp>
      <p:pic>
        <p:nvPicPr>
          <p:cNvPr id="15" name="图片 14" descr="C:\Users\shelly\Desktop\QQ图片20230513204745.jpgQQ图片202305132047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23408" t="39416" r="20406" b="8567"/>
          <a:stretch>
            <a:fillRect/>
          </a:stretch>
        </p:blipFill>
        <p:spPr>
          <a:xfrm>
            <a:off x="936625" y="1295400"/>
            <a:ext cx="4074160" cy="49345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257800" y="49530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Where there is a will,there is a way.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龚雪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Shirley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曹渝媗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Sylvia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SFC 3.8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Third place of Suzhou regional competition of the 2021-2022 season SPBCN Spelling bee of China. 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371638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Better late than never 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230326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叶沅沅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Jessie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7" name="图片 16" descr="女人穿着裙子&#10;&#10;描述已自动生成">
            <a:extLst>
              <a:ext uri="{FF2B5EF4-FFF2-40B4-BE49-F238E27FC236}">
                <a16:creationId xmlns:a16="http://schemas.microsoft.com/office/drawing/2014/main" id="{E0A75569-E6A5-F747-B088-95654E16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5" y="1550163"/>
            <a:ext cx="3950653" cy="395065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1F106C1A-DD64-604D-86CB-D3FA28D8A3BF}"/>
              </a:ext>
            </a:extLst>
          </p:cNvPr>
          <p:cNvSpPr/>
          <p:nvPr/>
        </p:nvSpPr>
        <p:spPr>
          <a:xfrm>
            <a:off x="1066800" y="1550163"/>
            <a:ext cx="3878408" cy="395065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杨承瑞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Henry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SFC 3.9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743200"/>
            <a:ext cx="6442075" cy="2197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Gold Prize owner of the 2022 “Aesthetic Education Chinese Speech-International Language Arts Conference”. </a:t>
            </a: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 Special Award of the 2021-2022 Season SPBCN Spelling Bee of China in Suzhou 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51816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The harder you work, the luckier you get. 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6388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刘悯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Naomi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1" name="图片 10" descr="三9班杨承瑞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190625"/>
            <a:ext cx="4389755" cy="4672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秦安琪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Angel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SFC3.10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749550"/>
            <a:ext cx="6578600" cy="2736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Super Gold Prize</a:t>
            </a:r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 in the 2022 ”Aesthetic Education Chinese Speech-International Language Arts Conference”, China</a:t>
            </a:r>
          </a:p>
          <a:p>
            <a:pPr algn="l"/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 First Prize winner of the Category of English Speaking in </a:t>
            </a:r>
            <a:r>
              <a:rPr lang="en-US" altLang="zh-CN" sz="1200" b="1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the 2022 “Outlook </a:t>
            </a:r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Superstars Culture and </a:t>
            </a:r>
            <a:r>
              <a:rPr lang="en-US" altLang="zh-CN" sz="1200" b="1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Arts Awards”,</a:t>
            </a:r>
            <a:r>
              <a:rPr lang="zh-CN" alt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China </a:t>
            </a:r>
          </a:p>
          <a:p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3. Second Prize winner of Individual All-round Items in the 2021 “China Youth English Competition”, China</a:t>
            </a:r>
          </a:p>
          <a:p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4. </a:t>
            </a:r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First Prize in the 22</a:t>
            </a:r>
            <a:r>
              <a:rPr lang="en-US" altLang="zh-CN" sz="1200" b="1" baseline="30000" dirty="0">
                <a:solidFill>
                  <a:srgbClr val="002060"/>
                </a:solidFill>
                <a:uFillTx/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nd </a:t>
            </a:r>
            <a:r>
              <a:rPr lang="en-US" altLang="zh-CN" sz="1200" b="1" dirty="0">
                <a:solidFill>
                  <a:srgbClr val="002060"/>
                </a:solidFill>
                <a:uFillTx/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 “</a:t>
            </a:r>
            <a:r>
              <a:rPr lang="en-US" altLang="zh-CN" sz="1200" b="1" dirty="0" err="1">
                <a:solidFill>
                  <a:srgbClr val="002060"/>
                </a:solidFill>
                <a:uFillTx/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Aptis</a:t>
            </a:r>
            <a:r>
              <a:rPr lang="en-US" altLang="zh-CN" sz="1200" b="1" dirty="0">
                <a:solidFill>
                  <a:srgbClr val="002060"/>
                </a:solidFill>
                <a:uFillTx/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 Cup” Outlook Superstars English </a:t>
            </a:r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Competition, Jiangsu province</a:t>
            </a:r>
          </a:p>
          <a:p>
            <a:pPr algn="l"/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5. </a:t>
            </a:r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Regional champion of Spelling Bee,</a:t>
            </a:r>
            <a:r>
              <a:rPr lang="zh-CN" alt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Suzhou.</a:t>
            </a:r>
            <a:endParaRPr lang="en-US" altLang="zh-CN" sz="12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endParaRPr lang="en-US" altLang="zh-CN" sz="12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9530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All roads lead to Rome.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梅芳英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May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1" name="图片 10" descr="微信图片_20230512105141"/>
          <p:cNvPicPr>
            <a:picLocks noChangeAspect="1"/>
          </p:cNvPicPr>
          <p:nvPr/>
        </p:nvPicPr>
        <p:blipFill>
          <a:blip r:embed="rId5"/>
          <a:srcRect l="36334"/>
          <a:stretch>
            <a:fillRect/>
          </a:stretch>
        </p:blipFill>
        <p:spPr>
          <a:xfrm>
            <a:off x="935990" y="1329690"/>
            <a:ext cx="4086860" cy="4900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张庭月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Moon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SFC3.10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Second Prize owner of the 3</a:t>
            </a:r>
            <a:r>
              <a:rPr lang="en-US" altLang="zh-CN" sz="2000" b="1" baseline="30000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rd </a:t>
            </a:r>
            <a:r>
              <a:rPr lang="en-US" altLang="zh-CN" sz="2000" b="1" dirty="0" err="1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”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21</a:t>
            </a:r>
            <a:r>
              <a:rPr lang="en-US" altLang="zh-CN" sz="2000" b="1" baseline="30000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st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Century </a:t>
            </a:r>
            <a:r>
              <a:rPr lang="en-US" altLang="zh-CN" sz="2000" b="1" dirty="0" err="1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Cup”National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Kids English Competition. </a:t>
            </a: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 2021 CYECC English Competence Contest Jiangsu Province 1</a:t>
            </a:r>
            <a:r>
              <a:rPr lang="en-US" altLang="zh-CN" sz="2000" b="1" baseline="30000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st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Prize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5" name="图片 14" descr="人穿着衬衫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0" y="1347470"/>
            <a:ext cx="4052570" cy="48825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257800" y="48768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No pain, no gain.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梅芳英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May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d25dfe24-72b1-422e-b8cf-5dd24322de0c"/>
  <p:tag name="COMMONDATA" val="eyJoZGlkIjoiMDkxZTNkYTE4MzcwZjBiNTE3ZTU5YTYxZWM3NjgzO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628,&quot;width&quot;:997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89,&quot;width&quot;:638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89,&quot;width&quot;:638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813</Words>
  <Application>Microsoft Macintosh PowerPoint</Application>
  <PresentationFormat>宽屏</PresentationFormat>
  <Paragraphs>131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等线</vt:lpstr>
      <vt:lpstr>华文楷体</vt:lpstr>
      <vt:lpstr>华文新魏</vt:lpstr>
      <vt:lpstr>思源黑体 CN Light</vt:lpstr>
      <vt:lpstr>Tahoma Bold</vt:lpstr>
      <vt:lpstr>Tahoma Regular</vt:lpstr>
      <vt:lpstr>Aharoni</vt:lpstr>
      <vt:lpstr>Calibri</vt:lpstr>
      <vt:lpstr>Tahoma</vt:lpstr>
      <vt:lpstr>Tekton Pro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张 依 宸 Coco  Class 3 Grade 2  英语获奖荣誉</dc:title>
  <dc:creator>Fiona</dc:creator>
  <cp:lastModifiedBy>Microsoft Office User</cp:lastModifiedBy>
  <cp:revision>17</cp:revision>
  <dcterms:created xsi:type="dcterms:W3CDTF">2021-05-28T06:11:00Z</dcterms:created>
  <dcterms:modified xsi:type="dcterms:W3CDTF">2023-05-25T02:38:05Z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2021-05-28T00:00:00Z</vt:filetime>
  </property>
  <property fmtid="{D5CDD505-2E9C-101B-9397-08002B2CF9AE}" pid="3" name="Creator">
    <vt:lpwstr>WPS 演示</vt:lpwstr>
  </property>
  <property fmtid="{D5CDD505-2E9C-101B-9397-08002B2CF9AE}" pid="4" name="LastSaved">
    <vt:filetime>2021-05-28T00:00:00Z</vt:filetime>
  </property>
  <property fmtid="{D5CDD505-2E9C-101B-9397-08002B2CF9AE}" pid="5" name="ICV">
    <vt:lpwstr>C81A89E5B2DD4E4F95FAF301FD39C9B4</vt:lpwstr>
  </property>
  <property fmtid="{D5CDD505-2E9C-101B-9397-08002B2CF9AE}" pid="6" name="KSOProductBuildVer">
    <vt:lpwstr>2052-11.1.0.14036</vt:lpwstr>
  </property>
</Properties>
</file>